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14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6E8C4-9098-4429-83DA-779D15C95CF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DED05-7F4F-414A-B61D-46372041A54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image" Target="../media/image8.png"/><Relationship Id="rId7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97077" y="1219200"/>
            <a:ext cx="7511846" cy="41983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818535" y="4104968"/>
            <a:ext cx="378542" cy="447368"/>
            <a:chOff x="663677" y="5766619"/>
            <a:chExt cx="814708" cy="668590"/>
          </a:xfrm>
        </p:grpSpPr>
        <p:sp>
          <p:nvSpPr>
            <p:cNvPr id="19" name="矩形: 圆顶角 18"/>
            <p:cNvSpPr/>
            <p:nvPr/>
          </p:nvSpPr>
          <p:spPr>
            <a:xfrm>
              <a:off x="663677" y="6255875"/>
              <a:ext cx="814708" cy="179334"/>
            </a:xfrm>
            <a:prstGeom prst="round2SameRect">
              <a:avLst>
                <a:gd name="adj1" fmla="val 10000"/>
                <a:gd name="adj2" fmla="val 0"/>
              </a:avLst>
            </a:prstGeom>
            <a:solidFill>
              <a:srgbClr val="A79F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: 圆顶角 19"/>
            <p:cNvSpPr/>
            <p:nvPr/>
          </p:nvSpPr>
          <p:spPr>
            <a:xfrm>
              <a:off x="773216" y="5766619"/>
              <a:ext cx="605077" cy="489255"/>
            </a:xfrm>
            <a:prstGeom prst="round2SameRect">
              <a:avLst/>
            </a:prstGeom>
            <a:solidFill>
              <a:srgbClr val="BA393D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918" y="4965102"/>
            <a:ext cx="304342" cy="506360"/>
          </a:xfrm>
          <a:prstGeom prst="rect">
            <a:avLst/>
          </a:prstGeom>
        </p:spPr>
      </p:pic>
      <p:cxnSp>
        <p:nvCxnSpPr>
          <p:cNvPr id="28" name="直接连接符 27"/>
          <p:cNvCxnSpPr/>
          <p:nvPr/>
        </p:nvCxnSpPr>
        <p:spPr>
          <a:xfrm>
            <a:off x="1197077" y="4336026"/>
            <a:ext cx="378542" cy="7669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243582" y="4861430"/>
            <a:ext cx="3785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b="1" dirty="0"/>
              <a:t>门</a:t>
            </a:r>
            <a:endParaRPr lang="zh-CN" altLang="en-US" sz="1000" b="1" dirty="0"/>
          </a:p>
        </p:txBody>
      </p:sp>
      <p:sp>
        <p:nvSpPr>
          <p:cNvPr id="32" name="矩形 31"/>
          <p:cNvSpPr/>
          <p:nvPr/>
        </p:nvSpPr>
        <p:spPr>
          <a:xfrm>
            <a:off x="4581405" y="4552337"/>
            <a:ext cx="1393954" cy="82553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</a:rPr>
              <a:t>精密空调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86269" y="4719484"/>
            <a:ext cx="1203253" cy="5407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标注: 线形 36"/>
          <p:cNvSpPr/>
          <p:nvPr/>
        </p:nvSpPr>
        <p:spPr>
          <a:xfrm>
            <a:off x="6353900" y="4650243"/>
            <a:ext cx="1209367" cy="334297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dirty="0">
                <a:solidFill>
                  <a:schemeClr val="tx1"/>
                </a:solidFill>
                <a:latin typeface="+mn-ea"/>
              </a:rPr>
              <a:t>红色为漏水</a:t>
            </a:r>
            <a:r>
              <a:rPr lang="zh-CN" altLang="zh-CN" sz="1000" kern="100" dirty="0">
                <a:solidFill>
                  <a:schemeClr val="tx1"/>
                </a:solidFill>
                <a:effectLst/>
                <a:latin typeface="+mn-ea"/>
                <a:cs typeface="Times New Roman" panose="02020603050405020304" pitchFamily="18" charset="0"/>
              </a:rPr>
              <a:t>感应线</a:t>
            </a:r>
            <a:endParaRPr lang="zh-CN" altLang="en-US" sz="100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38" name="图片 37"/>
          <p:cNvPicPr/>
          <p:nvPr/>
        </p:nvPicPr>
        <p:blipFill>
          <a:blip r:embed="rId2"/>
          <a:stretch>
            <a:fillRect/>
          </a:stretch>
        </p:blipFill>
        <p:spPr>
          <a:xfrm>
            <a:off x="4311261" y="4743534"/>
            <a:ext cx="217712" cy="506360"/>
          </a:xfrm>
          <a:prstGeom prst="rect">
            <a:avLst/>
          </a:prstGeom>
        </p:spPr>
      </p:pic>
      <p:cxnSp>
        <p:nvCxnSpPr>
          <p:cNvPr id="42" name="直接连接符 41"/>
          <p:cNvCxnSpPr>
            <a:stCxn id="38" idx="3"/>
            <a:endCxn id="35" idx="1"/>
          </p:cNvCxnSpPr>
          <p:nvPr/>
        </p:nvCxnSpPr>
        <p:spPr>
          <a:xfrm flipV="1">
            <a:off x="4528973" y="4989871"/>
            <a:ext cx="157296" cy="684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图片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39" y="3470888"/>
            <a:ext cx="546217" cy="424327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5506552" y="1391644"/>
            <a:ext cx="933577" cy="4568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</a:rPr>
              <a:t>配电柜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587929" y="1391642"/>
            <a:ext cx="933577" cy="4568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</a:rPr>
              <a:t>UPS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69306" y="1391642"/>
            <a:ext cx="933577" cy="4568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</a:rPr>
              <a:t>蓄电池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53" name="图片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5984" y="1730806"/>
            <a:ext cx="407356" cy="342716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3158" y="1755824"/>
            <a:ext cx="277118" cy="442101"/>
          </a:xfrm>
          <a:prstGeom prst="rect">
            <a:avLst/>
          </a:prstGeom>
        </p:spPr>
      </p:pic>
      <p:sp>
        <p:nvSpPr>
          <p:cNvPr id="57" name="矩形 56"/>
          <p:cNvSpPr/>
          <p:nvPr/>
        </p:nvSpPr>
        <p:spPr>
          <a:xfrm>
            <a:off x="2155722" y="2447245"/>
            <a:ext cx="1393954" cy="82553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</a:rPr>
              <a:t>机柜</a:t>
            </a:r>
            <a:r>
              <a:rPr lang="en-US" altLang="zh-CN" dirty="0">
                <a:solidFill>
                  <a:schemeClr val="tx1"/>
                </a:solidFill>
              </a:rPr>
              <a:t>1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709307" y="2447245"/>
            <a:ext cx="1393954" cy="82553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</a:rPr>
              <a:t>机柜</a:t>
            </a:r>
            <a:r>
              <a:rPr lang="en-US" altLang="zh-CN" dirty="0">
                <a:solidFill>
                  <a:schemeClr val="tx1"/>
                </a:solidFill>
              </a:rPr>
              <a:t>2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262892" y="2447245"/>
            <a:ext cx="1393954" cy="82553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</a:rPr>
              <a:t>机柜</a:t>
            </a:r>
            <a:r>
              <a:rPr lang="en-US" altLang="zh-CN" dirty="0">
                <a:solidFill>
                  <a:schemeClr val="tx1"/>
                </a:solidFill>
              </a:rPr>
              <a:t>3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61" name="图片 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4082" y="2724287"/>
            <a:ext cx="217712" cy="340701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6173" y="2724287"/>
            <a:ext cx="217712" cy="340701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7881" y="2724287"/>
            <a:ext cx="217712" cy="34070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7186" y="5089907"/>
            <a:ext cx="217712" cy="340701"/>
          </a:xfrm>
          <a:prstGeom prst="rect">
            <a:avLst/>
          </a:prstGeom>
        </p:spPr>
      </p:pic>
      <p:sp>
        <p:nvSpPr>
          <p:cNvPr id="66" name="矩形 65"/>
          <p:cNvSpPr/>
          <p:nvPr/>
        </p:nvSpPr>
        <p:spPr>
          <a:xfrm>
            <a:off x="2272839" y="2528126"/>
            <a:ext cx="4273898" cy="6978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0" name="图片 6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8910" y="3023711"/>
            <a:ext cx="515186" cy="309619"/>
          </a:xfrm>
          <a:prstGeom prst="rect">
            <a:avLst/>
          </a:prstGeom>
        </p:spPr>
      </p:pic>
      <p:sp>
        <p:nvSpPr>
          <p:cNvPr id="71" name="标注: 线形 70"/>
          <p:cNvSpPr/>
          <p:nvPr/>
        </p:nvSpPr>
        <p:spPr>
          <a:xfrm>
            <a:off x="7034135" y="2877029"/>
            <a:ext cx="1209367" cy="334297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dirty="0">
                <a:solidFill>
                  <a:schemeClr val="tx1"/>
                </a:solidFill>
                <a:latin typeface="+mn-ea"/>
              </a:rPr>
              <a:t>红色为漏水</a:t>
            </a:r>
            <a:r>
              <a:rPr lang="zh-CN" altLang="zh-CN" sz="1000" kern="100" dirty="0">
                <a:solidFill>
                  <a:schemeClr val="tx1"/>
                </a:solidFill>
                <a:effectLst/>
                <a:latin typeface="+mn-ea"/>
                <a:cs typeface="Times New Roman" panose="02020603050405020304" pitchFamily="18" charset="0"/>
              </a:rPr>
              <a:t>感应线</a:t>
            </a:r>
            <a:endParaRPr lang="zh-CN" altLang="en-US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4036010" y="5756736"/>
            <a:ext cx="20234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机房设备安装俯视图</a:t>
            </a:r>
            <a:endParaRPr lang="zh-CN" altLang="en-US" sz="1600" dirty="0"/>
          </a:p>
        </p:txBody>
      </p:sp>
      <p:pic>
        <p:nvPicPr>
          <p:cNvPr id="77" name="图片 76"/>
          <p:cNvPicPr/>
          <p:nvPr/>
        </p:nvPicPr>
        <p:blipFill>
          <a:blip r:embed="rId2"/>
          <a:stretch>
            <a:fillRect/>
          </a:stretch>
        </p:blipFill>
        <p:spPr>
          <a:xfrm>
            <a:off x="1898975" y="2623824"/>
            <a:ext cx="217712" cy="506360"/>
          </a:xfrm>
          <a:prstGeom prst="rect">
            <a:avLst/>
          </a:prstGeom>
        </p:spPr>
      </p:pic>
      <p:cxnSp>
        <p:nvCxnSpPr>
          <p:cNvPr id="78" name="直接连接符 77"/>
          <p:cNvCxnSpPr>
            <a:stCxn id="77" idx="3"/>
            <a:endCxn id="66" idx="1"/>
          </p:cNvCxnSpPr>
          <p:nvPr/>
        </p:nvCxnSpPr>
        <p:spPr>
          <a:xfrm>
            <a:off x="2116687" y="2877004"/>
            <a:ext cx="156152" cy="2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/>
          <p:cNvGrpSpPr/>
          <p:nvPr/>
        </p:nvGrpSpPr>
        <p:grpSpPr>
          <a:xfrm>
            <a:off x="1059681" y="324954"/>
            <a:ext cx="7916396" cy="820578"/>
            <a:chOff x="1059681" y="324954"/>
            <a:chExt cx="7916396" cy="820578"/>
          </a:xfrm>
        </p:grpSpPr>
        <p:sp>
          <p:nvSpPr>
            <p:cNvPr id="21" name="文本框 20"/>
            <p:cNvSpPr txBox="1"/>
            <p:nvPr/>
          </p:nvSpPr>
          <p:spPr>
            <a:xfrm>
              <a:off x="7034135" y="899311"/>
              <a:ext cx="92016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声光报警器</a:t>
              </a:r>
              <a:endParaRPr lang="zh-CN" altLang="en-US" sz="1000" dirty="0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7180809" y="324954"/>
              <a:ext cx="378542" cy="447368"/>
              <a:chOff x="663677" y="5766619"/>
              <a:chExt cx="814708" cy="668590"/>
            </a:xfrm>
          </p:grpSpPr>
          <p:sp>
            <p:nvSpPr>
              <p:cNvPr id="24" name="矩形: 圆顶角 23"/>
              <p:cNvSpPr/>
              <p:nvPr/>
            </p:nvSpPr>
            <p:spPr>
              <a:xfrm>
                <a:off x="663677" y="6255875"/>
                <a:ext cx="814708" cy="179334"/>
              </a:xfrm>
              <a:prstGeom prst="round2SameRect">
                <a:avLst>
                  <a:gd name="adj1" fmla="val 10000"/>
                  <a:gd name="adj2" fmla="val 0"/>
                </a:avLst>
              </a:prstGeom>
              <a:solidFill>
                <a:srgbClr val="A79F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: 圆顶角 24"/>
              <p:cNvSpPr/>
              <p:nvPr/>
            </p:nvSpPr>
            <p:spPr>
              <a:xfrm>
                <a:off x="773216" y="5766619"/>
                <a:ext cx="605077" cy="489255"/>
              </a:xfrm>
              <a:prstGeom prst="round2SameRect">
                <a:avLst/>
              </a:prstGeom>
              <a:solidFill>
                <a:srgbClr val="BA393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1175" y="365981"/>
              <a:ext cx="281140" cy="467756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5889522" y="899311"/>
              <a:ext cx="116614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红外人体感应</a:t>
              </a:r>
              <a:endParaRPr lang="zh-CN" altLang="en-US" sz="1000" dirty="0"/>
            </a:p>
          </p:txBody>
        </p:sp>
        <p:pic>
          <p:nvPicPr>
            <p:cNvPr id="39" name="图片 3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262892" y="370782"/>
              <a:ext cx="222693" cy="504855"/>
            </a:xfrm>
            <a:prstGeom prst="rect">
              <a:avLst/>
            </a:prstGeom>
          </p:spPr>
        </p:pic>
        <p:sp>
          <p:nvSpPr>
            <p:cNvPr id="40" name="文本框 39"/>
            <p:cNvSpPr txBox="1"/>
            <p:nvPr/>
          </p:nvSpPr>
          <p:spPr>
            <a:xfrm>
              <a:off x="4846210" y="899311"/>
              <a:ext cx="116614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漏水传感器主机</a:t>
              </a:r>
              <a:endParaRPr lang="zh-CN" altLang="en-US" sz="1000" dirty="0"/>
            </a:p>
          </p:txBody>
        </p: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4979" y="403012"/>
              <a:ext cx="546217" cy="424327"/>
            </a:xfrm>
            <a:prstGeom prst="rect">
              <a:avLst/>
            </a:prstGeom>
          </p:spPr>
        </p:pic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23093" y="433002"/>
              <a:ext cx="407356" cy="342716"/>
            </a:xfrm>
            <a:prstGeom prst="rect">
              <a:avLst/>
            </a:prstGeom>
          </p:spPr>
        </p:pic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23378" y="405093"/>
              <a:ext cx="277118" cy="442101"/>
            </a:xfrm>
            <a:prstGeom prst="rect">
              <a:avLst/>
            </a:prstGeom>
          </p:spPr>
        </p:pic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33072" y="390399"/>
              <a:ext cx="287269" cy="449552"/>
            </a:xfrm>
            <a:prstGeom prst="rect">
              <a:avLst/>
            </a:prstGeom>
          </p:spPr>
        </p:pic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051148" y="446191"/>
              <a:ext cx="515186" cy="309619"/>
            </a:xfrm>
            <a:prstGeom prst="rect">
              <a:avLst/>
            </a:prstGeom>
          </p:spPr>
        </p:pic>
        <p:sp>
          <p:nvSpPr>
            <p:cNvPr id="74" name="文本框 73"/>
            <p:cNvSpPr txBox="1"/>
            <p:nvPr/>
          </p:nvSpPr>
          <p:spPr>
            <a:xfrm>
              <a:off x="3987808" y="899311"/>
              <a:ext cx="88836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烟雾传感器</a:t>
              </a:r>
              <a:endParaRPr lang="zh-CN" altLang="en-US" sz="1000" dirty="0"/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7905619" y="899311"/>
              <a:ext cx="10704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短信电话告警</a:t>
              </a:r>
              <a:endParaRPr lang="zh-CN" altLang="en-US" sz="1000" dirty="0"/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2952946" y="899311"/>
              <a:ext cx="97955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温湿度传感器</a:t>
              </a:r>
              <a:endParaRPr lang="zh-CN" altLang="en-US" sz="1000" dirty="0"/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1916549" y="899311"/>
              <a:ext cx="97955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市电检测模块</a:t>
              </a:r>
              <a:endParaRPr lang="zh-CN" altLang="en-US" sz="1000" dirty="0"/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1059681" y="899311"/>
              <a:ext cx="8568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三相电量仪</a:t>
              </a:r>
              <a:endParaRPr lang="zh-CN" altLang="en-US" sz="1000"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矩形 66"/>
          <p:cNvSpPr/>
          <p:nvPr/>
        </p:nvSpPr>
        <p:spPr>
          <a:xfrm>
            <a:off x="6729805" y="1864233"/>
            <a:ext cx="1377021" cy="9090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</a:rPr>
              <a:t>配电柜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810884" y="2073076"/>
            <a:ext cx="1456850" cy="31683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/>
                </a:solidFill>
              </a:rPr>
              <a:t>机柜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107" y="2541908"/>
            <a:ext cx="304342" cy="506360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882" y="1375197"/>
            <a:ext cx="546217" cy="424327"/>
          </a:xfrm>
          <a:prstGeom prst="rect">
            <a:avLst/>
          </a:pr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4307" y="2416997"/>
            <a:ext cx="389762" cy="327914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5962" y="2324765"/>
            <a:ext cx="277118" cy="442101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0022" y="3240871"/>
            <a:ext cx="217712" cy="34070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1773" y="2303512"/>
            <a:ext cx="217712" cy="340701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0899" y="2091894"/>
            <a:ext cx="515186" cy="309619"/>
          </a:xfrm>
          <a:prstGeom prst="rect">
            <a:avLst/>
          </a:prstGeom>
        </p:spPr>
      </p:pic>
      <p:sp>
        <p:nvSpPr>
          <p:cNvPr id="72" name="文本框 71"/>
          <p:cNvSpPr txBox="1"/>
          <p:nvPr/>
        </p:nvSpPr>
        <p:spPr>
          <a:xfrm>
            <a:off x="4036010" y="5756736"/>
            <a:ext cx="20234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机房设备安装正视图</a:t>
            </a:r>
            <a:endParaRPr lang="zh-CN" altLang="en-US" sz="1600" dirty="0"/>
          </a:p>
        </p:txBody>
      </p:sp>
      <p:pic>
        <p:nvPicPr>
          <p:cNvPr id="77" name="图片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833445" y="4735040"/>
            <a:ext cx="217712" cy="506360"/>
          </a:xfrm>
          <a:prstGeom prst="rect">
            <a:avLst/>
          </a:prstGeom>
        </p:spPr>
      </p:pic>
      <p:grpSp>
        <p:nvGrpSpPr>
          <p:cNvPr id="86" name="组合 85"/>
          <p:cNvGrpSpPr/>
          <p:nvPr/>
        </p:nvGrpSpPr>
        <p:grpSpPr>
          <a:xfrm>
            <a:off x="1059681" y="324954"/>
            <a:ext cx="7916396" cy="820578"/>
            <a:chOff x="1059681" y="324954"/>
            <a:chExt cx="7916396" cy="820578"/>
          </a:xfrm>
        </p:grpSpPr>
        <p:sp>
          <p:nvSpPr>
            <p:cNvPr id="21" name="文本框 20"/>
            <p:cNvSpPr txBox="1"/>
            <p:nvPr/>
          </p:nvSpPr>
          <p:spPr>
            <a:xfrm>
              <a:off x="7034135" y="899311"/>
              <a:ext cx="92016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声光报警器</a:t>
              </a:r>
              <a:endParaRPr lang="zh-CN" altLang="en-US" sz="1000" dirty="0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7180809" y="324954"/>
              <a:ext cx="378542" cy="447368"/>
              <a:chOff x="663677" y="5766619"/>
              <a:chExt cx="814708" cy="668590"/>
            </a:xfrm>
          </p:grpSpPr>
          <p:sp>
            <p:nvSpPr>
              <p:cNvPr id="24" name="矩形: 圆顶角 23"/>
              <p:cNvSpPr/>
              <p:nvPr/>
            </p:nvSpPr>
            <p:spPr>
              <a:xfrm>
                <a:off x="663677" y="6255875"/>
                <a:ext cx="814708" cy="179334"/>
              </a:xfrm>
              <a:prstGeom prst="round2SameRect">
                <a:avLst>
                  <a:gd name="adj1" fmla="val 10000"/>
                  <a:gd name="adj2" fmla="val 0"/>
                </a:avLst>
              </a:prstGeom>
              <a:solidFill>
                <a:srgbClr val="A79F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: 圆顶角 24"/>
              <p:cNvSpPr/>
              <p:nvPr/>
            </p:nvSpPr>
            <p:spPr>
              <a:xfrm>
                <a:off x="773216" y="5766619"/>
                <a:ext cx="605077" cy="489255"/>
              </a:xfrm>
              <a:prstGeom prst="round2SameRect">
                <a:avLst/>
              </a:prstGeom>
              <a:solidFill>
                <a:srgbClr val="BA393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1175" y="365981"/>
              <a:ext cx="281140" cy="467756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5889522" y="899311"/>
              <a:ext cx="116614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红外人体感应</a:t>
              </a:r>
              <a:endParaRPr lang="zh-CN" altLang="en-US" sz="1000" dirty="0"/>
            </a:p>
          </p:txBody>
        </p:sp>
        <p:pic>
          <p:nvPicPr>
            <p:cNvPr id="39" name="图片 38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5262892" y="370782"/>
              <a:ext cx="222693" cy="504855"/>
            </a:xfrm>
            <a:prstGeom prst="rect">
              <a:avLst/>
            </a:prstGeom>
          </p:spPr>
        </p:pic>
        <p:sp>
          <p:nvSpPr>
            <p:cNvPr id="40" name="文本框 39"/>
            <p:cNvSpPr txBox="1"/>
            <p:nvPr/>
          </p:nvSpPr>
          <p:spPr>
            <a:xfrm>
              <a:off x="4846210" y="899311"/>
              <a:ext cx="116614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漏水传感器主机</a:t>
              </a:r>
              <a:endParaRPr lang="zh-CN" altLang="en-US" sz="1000" dirty="0"/>
            </a:p>
          </p:txBody>
        </p: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4979" y="403012"/>
              <a:ext cx="546217" cy="424327"/>
            </a:xfrm>
            <a:prstGeom prst="rect">
              <a:avLst/>
            </a:prstGeom>
          </p:spPr>
        </p:pic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23093" y="433002"/>
              <a:ext cx="407356" cy="342716"/>
            </a:xfrm>
            <a:prstGeom prst="rect">
              <a:avLst/>
            </a:prstGeom>
          </p:spPr>
        </p:pic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23378" y="405093"/>
              <a:ext cx="277118" cy="442101"/>
            </a:xfrm>
            <a:prstGeom prst="rect">
              <a:avLst/>
            </a:prstGeom>
          </p:spPr>
        </p:pic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33072" y="390399"/>
              <a:ext cx="287269" cy="449552"/>
            </a:xfrm>
            <a:prstGeom prst="rect">
              <a:avLst/>
            </a:prstGeom>
          </p:spPr>
        </p:pic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051148" y="446191"/>
              <a:ext cx="515186" cy="309619"/>
            </a:xfrm>
            <a:prstGeom prst="rect">
              <a:avLst/>
            </a:prstGeom>
          </p:spPr>
        </p:pic>
        <p:sp>
          <p:nvSpPr>
            <p:cNvPr id="74" name="文本框 73"/>
            <p:cNvSpPr txBox="1"/>
            <p:nvPr/>
          </p:nvSpPr>
          <p:spPr>
            <a:xfrm>
              <a:off x="3987808" y="899311"/>
              <a:ext cx="88836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烟雾传感器</a:t>
              </a:r>
              <a:endParaRPr lang="zh-CN" altLang="en-US" sz="1000" dirty="0"/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7905619" y="899311"/>
              <a:ext cx="10704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短信电话告警</a:t>
              </a:r>
              <a:endParaRPr lang="zh-CN" altLang="en-US" sz="1000" dirty="0"/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2952946" y="899311"/>
              <a:ext cx="97955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温湿度传感器</a:t>
              </a:r>
              <a:endParaRPr lang="zh-CN" altLang="en-US" sz="1000" dirty="0"/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1916549" y="899311"/>
              <a:ext cx="97955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市电检测模块</a:t>
              </a:r>
              <a:endParaRPr lang="zh-CN" altLang="en-US" sz="1000" dirty="0"/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1059681" y="899311"/>
              <a:ext cx="8568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/>
                <a:t>三相电量仪</a:t>
              </a:r>
              <a:endParaRPr lang="zh-CN" altLang="en-US" sz="1000" dirty="0"/>
            </a:p>
          </p:txBody>
        </p:sp>
      </p:grpSp>
      <p:cxnSp>
        <p:nvCxnSpPr>
          <p:cNvPr id="3" name="直接连接符 2"/>
          <p:cNvCxnSpPr/>
          <p:nvPr/>
        </p:nvCxnSpPr>
        <p:spPr>
          <a:xfrm flipV="1">
            <a:off x="1079821" y="1362795"/>
            <a:ext cx="7592706" cy="436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V="1">
            <a:off x="1120774" y="5202906"/>
            <a:ext cx="7592706" cy="436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平行四边形 4"/>
          <p:cNvSpPr/>
          <p:nvPr/>
        </p:nvSpPr>
        <p:spPr>
          <a:xfrm>
            <a:off x="3647770" y="5312810"/>
            <a:ext cx="1721919" cy="182395"/>
          </a:xfrm>
          <a:prstGeom prst="parallelogram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/>
          <p:cNvSpPr txBox="1"/>
          <p:nvPr/>
        </p:nvSpPr>
        <p:spPr>
          <a:xfrm>
            <a:off x="4098492" y="5280896"/>
            <a:ext cx="8726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1"/>
                </a:solidFill>
                <a:latin typeface="+mn-ea"/>
              </a:rPr>
              <a:t>漏水</a:t>
            </a:r>
            <a:r>
              <a:rPr lang="zh-CN" altLang="zh-CN" sz="1000" kern="100" dirty="0">
                <a:solidFill>
                  <a:schemeClr val="tx1"/>
                </a:solidFill>
                <a:effectLst/>
                <a:latin typeface="+mn-ea"/>
                <a:cs typeface="Times New Roman" panose="02020603050405020304" pitchFamily="18" charset="0"/>
              </a:rPr>
              <a:t>感应线</a:t>
            </a:r>
            <a:endParaRPr lang="zh-CN" altLang="en-US" sz="1000" dirty="0"/>
          </a:p>
        </p:txBody>
      </p:sp>
      <p:sp>
        <p:nvSpPr>
          <p:cNvPr id="75" name="文本框 74"/>
          <p:cNvSpPr txBox="1"/>
          <p:nvPr/>
        </p:nvSpPr>
        <p:spPr>
          <a:xfrm>
            <a:off x="980507" y="1194757"/>
            <a:ext cx="6400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kern="100" dirty="0">
                <a:effectLst/>
                <a:latin typeface="+mn-ea"/>
                <a:cs typeface="Times New Roman" panose="02020603050405020304" pitchFamily="18" charset="0"/>
              </a:rPr>
              <a:t>天花板</a:t>
            </a:r>
            <a:endParaRPr lang="zh-CN" altLang="en-US" sz="1000" dirty="0"/>
          </a:p>
        </p:txBody>
      </p:sp>
      <p:sp>
        <p:nvSpPr>
          <p:cNvPr id="76" name="文本框 75"/>
          <p:cNvSpPr txBox="1"/>
          <p:nvPr/>
        </p:nvSpPr>
        <p:spPr>
          <a:xfrm>
            <a:off x="1049803" y="5280896"/>
            <a:ext cx="7578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kern="100" dirty="0">
                <a:effectLst/>
                <a:latin typeface="+mn-ea"/>
                <a:cs typeface="Times New Roman" panose="02020603050405020304" pitchFamily="18" charset="0"/>
              </a:rPr>
              <a:t>静电地板</a:t>
            </a:r>
            <a:endParaRPr lang="zh-CN" altLang="en-US" sz="10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3833445" y="1655390"/>
            <a:ext cx="0" cy="41768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本框 78"/>
          <p:cNvSpPr txBox="1"/>
          <p:nvPr/>
        </p:nvSpPr>
        <p:spPr>
          <a:xfrm>
            <a:off x="3098453" y="1657009"/>
            <a:ext cx="7498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/>
              <a:t>短信电话</a:t>
            </a:r>
            <a:endParaRPr lang="en-US" altLang="zh-CN" sz="1000" dirty="0"/>
          </a:p>
          <a:p>
            <a:r>
              <a:rPr lang="zh-CN" altLang="en-US" sz="1000" dirty="0"/>
              <a:t>告警</a:t>
            </a:r>
            <a:r>
              <a:rPr lang="zh-CN" altLang="en-US" sz="1000" kern="100" dirty="0">
                <a:effectLst/>
                <a:latin typeface="+mn-ea"/>
                <a:cs typeface="Times New Roman" panose="02020603050405020304" pitchFamily="18" charset="0"/>
              </a:rPr>
              <a:t>天线</a:t>
            </a:r>
            <a:endParaRPr lang="zh-CN" altLang="en-US" sz="1000" dirty="0"/>
          </a:p>
        </p:txBody>
      </p:sp>
      <p:cxnSp>
        <p:nvCxnSpPr>
          <p:cNvPr id="80" name="直接连接符 79"/>
          <p:cNvCxnSpPr>
            <a:stCxn id="77" idx="2"/>
          </p:cNvCxnSpPr>
          <p:nvPr/>
        </p:nvCxnSpPr>
        <p:spPr>
          <a:xfrm flipH="1">
            <a:off x="3931093" y="5241400"/>
            <a:ext cx="11208" cy="5545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/>
          <p:cNvSpPr txBox="1"/>
          <p:nvPr/>
        </p:nvSpPr>
        <p:spPr>
          <a:xfrm>
            <a:off x="5002784" y="2744911"/>
            <a:ext cx="7578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/>
              <a:t>墙面安装</a:t>
            </a:r>
            <a:endParaRPr lang="zh-CN" altLang="en-US" sz="1000" dirty="0"/>
          </a:p>
        </p:txBody>
      </p:sp>
      <p:sp>
        <p:nvSpPr>
          <p:cNvPr id="87" name="文本框 86"/>
          <p:cNvSpPr txBox="1"/>
          <p:nvPr/>
        </p:nvSpPr>
        <p:spPr>
          <a:xfrm>
            <a:off x="4100756" y="1741122"/>
            <a:ext cx="7578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/>
              <a:t>吸顶安装</a:t>
            </a:r>
            <a:endParaRPr lang="zh-CN" altLang="en-US" sz="1000" dirty="0"/>
          </a:p>
        </p:txBody>
      </p:sp>
      <p:sp>
        <p:nvSpPr>
          <p:cNvPr id="88" name="文本框 87"/>
          <p:cNvSpPr txBox="1"/>
          <p:nvPr/>
        </p:nvSpPr>
        <p:spPr>
          <a:xfrm>
            <a:off x="1120774" y="3144264"/>
            <a:ext cx="7578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/>
              <a:t>墙面安装</a:t>
            </a:r>
            <a:endParaRPr lang="zh-CN" altLang="en-US" sz="1000" dirty="0"/>
          </a:p>
        </p:txBody>
      </p:sp>
      <p:grpSp>
        <p:nvGrpSpPr>
          <p:cNvPr id="89" name="组合 88"/>
          <p:cNvGrpSpPr/>
          <p:nvPr/>
        </p:nvGrpSpPr>
        <p:grpSpPr>
          <a:xfrm>
            <a:off x="686619" y="2193313"/>
            <a:ext cx="378542" cy="447368"/>
            <a:chOff x="663677" y="5766619"/>
            <a:chExt cx="814708" cy="668590"/>
          </a:xfrm>
        </p:grpSpPr>
        <p:sp>
          <p:nvSpPr>
            <p:cNvPr id="90" name="矩形: 圆顶角 89"/>
            <p:cNvSpPr/>
            <p:nvPr/>
          </p:nvSpPr>
          <p:spPr>
            <a:xfrm>
              <a:off x="663677" y="6255875"/>
              <a:ext cx="814708" cy="179334"/>
            </a:xfrm>
            <a:prstGeom prst="round2SameRect">
              <a:avLst>
                <a:gd name="adj1" fmla="val 10000"/>
                <a:gd name="adj2" fmla="val 0"/>
              </a:avLst>
            </a:prstGeom>
            <a:solidFill>
              <a:srgbClr val="A79F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: 圆顶角 90"/>
            <p:cNvSpPr/>
            <p:nvPr/>
          </p:nvSpPr>
          <p:spPr>
            <a:xfrm>
              <a:off x="773216" y="5766619"/>
              <a:ext cx="605077" cy="489255"/>
            </a:xfrm>
            <a:prstGeom prst="round2SameRect">
              <a:avLst/>
            </a:prstGeom>
            <a:solidFill>
              <a:srgbClr val="BA393D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1098085" y="1405318"/>
            <a:ext cx="8012" cy="38490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496945" y="2683204"/>
            <a:ext cx="7578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/>
              <a:t>墙面安装</a:t>
            </a:r>
            <a:endParaRPr lang="zh-CN" altLang="en-US" sz="1000" dirty="0"/>
          </a:p>
        </p:txBody>
      </p:sp>
      <p:pic>
        <p:nvPicPr>
          <p:cNvPr id="93" name="图片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445" y="3867979"/>
            <a:ext cx="1456850" cy="184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" name="直接连接符 32"/>
          <p:cNvCxnSpPr>
            <a:endCxn id="93" idx="2"/>
          </p:cNvCxnSpPr>
          <p:nvPr/>
        </p:nvCxnSpPr>
        <p:spPr>
          <a:xfrm rot="5400000" flipH="1" flipV="1">
            <a:off x="3911032" y="4084203"/>
            <a:ext cx="682106" cy="619569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endCxn id="93" idx="0"/>
          </p:cNvCxnSpPr>
          <p:nvPr/>
        </p:nvCxnSpPr>
        <p:spPr>
          <a:xfrm rot="16200000" flipH="1">
            <a:off x="3603080" y="2909189"/>
            <a:ext cx="1454202" cy="46337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>
            <a:stCxn id="48" idx="0"/>
            <a:endCxn id="93" idx="2"/>
          </p:cNvCxnSpPr>
          <p:nvPr/>
        </p:nvCxnSpPr>
        <p:spPr>
          <a:xfrm rot="16200000" flipH="1">
            <a:off x="3158061" y="2649126"/>
            <a:ext cx="2677737" cy="129879"/>
          </a:xfrm>
          <a:prstGeom prst="bentConnector5">
            <a:avLst>
              <a:gd name="adj1" fmla="val -8537"/>
              <a:gd name="adj2" fmla="val 836859"/>
              <a:gd name="adj3" fmla="val 11294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>
            <a:stCxn id="53" idx="2"/>
            <a:endCxn id="93" idx="0"/>
          </p:cNvCxnSpPr>
          <p:nvPr/>
        </p:nvCxnSpPr>
        <p:spPr>
          <a:xfrm rot="5400000">
            <a:off x="5233995" y="2072786"/>
            <a:ext cx="1123068" cy="246731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>
            <a:stCxn id="54" idx="2"/>
            <a:endCxn id="93" idx="3"/>
          </p:cNvCxnSpPr>
          <p:nvPr/>
        </p:nvCxnSpPr>
        <p:spPr>
          <a:xfrm rot="5400000">
            <a:off x="5990613" y="2066548"/>
            <a:ext cx="1193591" cy="259422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stCxn id="65" idx="2"/>
            <a:endCxn id="61" idx="0"/>
          </p:cNvCxnSpPr>
          <p:nvPr/>
        </p:nvCxnSpPr>
        <p:spPr>
          <a:xfrm rot="5400000">
            <a:off x="5346425" y="2456667"/>
            <a:ext cx="596658" cy="97175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>
            <a:stCxn id="61" idx="2"/>
            <a:endCxn id="93" idx="0"/>
          </p:cNvCxnSpPr>
          <p:nvPr/>
        </p:nvCxnSpPr>
        <p:spPr>
          <a:xfrm rot="5400000">
            <a:off x="4717171" y="3426271"/>
            <a:ext cx="286407" cy="59700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>
            <a:stCxn id="26" idx="2"/>
            <a:endCxn id="93" idx="0"/>
          </p:cNvCxnSpPr>
          <p:nvPr/>
        </p:nvCxnSpPr>
        <p:spPr>
          <a:xfrm rot="16200000" flipH="1">
            <a:off x="2610219" y="1916327"/>
            <a:ext cx="819711" cy="3083592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>
            <a:stCxn id="92" idx="0"/>
            <a:endCxn id="93" idx="0"/>
          </p:cNvCxnSpPr>
          <p:nvPr/>
        </p:nvCxnSpPr>
        <p:spPr>
          <a:xfrm rot="16200000" flipH="1">
            <a:off x="2126492" y="1432601"/>
            <a:ext cx="1184775" cy="3685980"/>
          </a:xfrm>
          <a:prstGeom prst="bentConnector3">
            <a:avLst>
              <a:gd name="adj1" fmla="val 10767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文本框 114"/>
          <p:cNvSpPr txBox="1"/>
          <p:nvPr/>
        </p:nvSpPr>
        <p:spPr>
          <a:xfrm>
            <a:off x="3810884" y="4071119"/>
            <a:ext cx="7578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/>
              <a:t>采集主机</a:t>
            </a:r>
            <a:endParaRPr lang="zh-CN" altLang="en-US" sz="1000" dirty="0"/>
          </a:p>
        </p:txBody>
      </p:sp>
      <p:sp>
        <p:nvSpPr>
          <p:cNvPr id="63" name="文本框 62"/>
          <p:cNvSpPr txBox="1"/>
          <p:nvPr/>
        </p:nvSpPr>
        <p:spPr>
          <a:xfrm>
            <a:off x="875889" y="6139899"/>
            <a:ext cx="495378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/>
              <a:t>采集主机与</a:t>
            </a:r>
            <a:r>
              <a:rPr lang="en-US" altLang="zh-CN" sz="1000" dirty="0"/>
              <a:t>PDI</a:t>
            </a:r>
            <a:r>
              <a:rPr lang="zh-CN" altLang="en-US" sz="1000" dirty="0"/>
              <a:t>设备、</a:t>
            </a:r>
            <a:r>
              <a:rPr lang="en-US" altLang="zh-CN" sz="1000" dirty="0"/>
              <a:t>PRS485</a:t>
            </a:r>
            <a:r>
              <a:rPr lang="zh-CN" altLang="en-US" sz="1000" dirty="0"/>
              <a:t>设备、门禁设备之间的连接均使用网线；</a:t>
            </a:r>
            <a:endParaRPr lang="zh-CN" altLang="en-US" sz="1000" dirty="0"/>
          </a:p>
          <a:p>
            <a:r>
              <a:rPr lang="zh-CN" altLang="en-US" sz="1000" dirty="0"/>
              <a:t>网线必须使用超五类或更高规格的网线，两端按照</a:t>
            </a:r>
            <a:r>
              <a:rPr lang="en-US" altLang="zh-CN" sz="1000" dirty="0"/>
              <a:t>568B</a:t>
            </a:r>
            <a:r>
              <a:rPr lang="zh-CN" altLang="en-US" sz="1000" dirty="0"/>
              <a:t>标准压接水晶头，做成直通型网线；不能使用交叉型网线，否则可能会导致设备损坏；</a:t>
            </a:r>
            <a:endParaRPr lang="zh-CN" altLang="en-US" sz="1000" dirty="0"/>
          </a:p>
          <a:p>
            <a:r>
              <a:rPr lang="zh-CN" altLang="en-US" sz="1000" dirty="0"/>
              <a:t>所有连接采集主机与其它需要采集主机供电的设备的网线不能超过</a:t>
            </a:r>
            <a:r>
              <a:rPr lang="en-US" altLang="zh-CN" sz="1000" dirty="0"/>
              <a:t>30</a:t>
            </a:r>
            <a:r>
              <a:rPr lang="zh-CN" altLang="en-US" sz="1000" dirty="0"/>
              <a:t>米；</a:t>
            </a:r>
            <a:endParaRPr lang="zh-CN" altLang="en-US" sz="1000" dirty="0"/>
          </a:p>
        </p:txBody>
      </p:sp>
      <p:pic>
        <p:nvPicPr>
          <p:cNvPr id="64" name="图片 63"/>
          <p:cNvPicPr/>
          <p:nvPr/>
        </p:nvPicPr>
        <p:blipFill>
          <a:blip r:embed="rId9"/>
          <a:stretch>
            <a:fillRect/>
          </a:stretch>
        </p:blipFill>
        <p:spPr>
          <a:xfrm>
            <a:off x="4748187" y="4560996"/>
            <a:ext cx="373556" cy="430572"/>
          </a:xfrm>
          <a:prstGeom prst="rect">
            <a:avLst/>
          </a:prstGeom>
        </p:spPr>
      </p:pic>
      <p:sp>
        <p:nvSpPr>
          <p:cNvPr id="66" name="矩形 65"/>
          <p:cNvSpPr/>
          <p:nvPr/>
        </p:nvSpPr>
        <p:spPr>
          <a:xfrm>
            <a:off x="8205181" y="1857064"/>
            <a:ext cx="602734" cy="9162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</a:rPr>
              <a:t>UPS</a:t>
            </a:r>
            <a:endParaRPr lang="zh-CN" altLang="en-US" dirty="0">
              <a:solidFill>
                <a:schemeClr val="tx1"/>
              </a:solidFill>
            </a:endParaRPr>
          </a:p>
        </p:txBody>
      </p:sp>
      <p:cxnSp>
        <p:nvCxnSpPr>
          <p:cNvPr id="7" name="直接连接符 6"/>
          <p:cNvCxnSpPr>
            <a:stCxn id="66" idx="2"/>
            <a:endCxn id="64" idx="3"/>
          </p:cNvCxnSpPr>
          <p:nvPr/>
        </p:nvCxnSpPr>
        <p:spPr>
          <a:xfrm rot="5400000">
            <a:off x="5812670" y="2082404"/>
            <a:ext cx="2002952" cy="3384805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64" idx="0"/>
          </p:cNvCxnSpPr>
          <p:nvPr/>
        </p:nvCxnSpPr>
        <p:spPr>
          <a:xfrm flipH="1" flipV="1">
            <a:off x="4925948" y="4079317"/>
            <a:ext cx="9017" cy="4816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文本框 93"/>
          <p:cNvSpPr txBox="1"/>
          <p:nvPr/>
        </p:nvSpPr>
        <p:spPr>
          <a:xfrm>
            <a:off x="4515851" y="4938181"/>
            <a:ext cx="8726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00" dirty="0"/>
              <a:t>串口服务器</a:t>
            </a:r>
            <a:endParaRPr lang="zh-CN" alt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334</Words>
  <Application>WPS 演示</Application>
  <PresentationFormat>A4 纸张(210x297 毫米)</PresentationFormat>
  <Paragraphs>87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3" baseType="lpstr">
      <vt:lpstr>Arial</vt:lpstr>
      <vt:lpstr>宋体</vt:lpstr>
      <vt:lpstr>Wingdings</vt:lpstr>
      <vt:lpstr>Times New Roman</vt:lpstr>
      <vt:lpstr>Calibri</vt:lpstr>
      <vt:lpstr>等线</vt:lpstr>
      <vt:lpstr>微软雅黑</vt:lpstr>
      <vt:lpstr>Arial Unicode MS</vt:lpstr>
      <vt:lpstr>Calibri Light</vt:lpstr>
      <vt:lpstr>等线 Light</vt:lpstr>
      <vt:lpstr>Office 主题​​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 逍遥</dc:creator>
  <cp:lastModifiedBy>SXF-Admin</cp:lastModifiedBy>
  <cp:revision>55</cp:revision>
  <dcterms:created xsi:type="dcterms:W3CDTF">2021-06-16T02:55:00Z</dcterms:created>
  <dcterms:modified xsi:type="dcterms:W3CDTF">2024-01-02T11:39:16Z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D538F12F53FD4D5790208AF270E9A72C_11</vt:lpwstr>
  </property>
  <property fmtid="{D5CDD505-2E9C-101B-9397-08002B2CF9AE}" pid="3" name="KSOProductBuildVer">
    <vt:lpwstr>2052-12.1.0.16120</vt:lpwstr>
  </property>
</Properties>
</file>